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1" r:id="rId1"/>
  </p:sldMasterIdLst>
  <p:notesMasterIdLst>
    <p:notesMasterId r:id="rId3"/>
  </p:notesMasterIdLst>
  <p:sldIdLst>
    <p:sldId id="344" r:id="rId2"/>
  </p:sldIdLst>
  <p:sldSz cx="9906000" cy="6858000" type="A4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14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64C1"/>
    <a:srgbClr val="FF0000"/>
    <a:srgbClr val="4189E4"/>
    <a:srgbClr val="FFFFFF"/>
    <a:srgbClr val="FF0066"/>
    <a:srgbClr val="9FA5A3"/>
    <a:srgbClr val="FFFF99"/>
    <a:srgbClr val="9CA2A5"/>
    <a:srgbClr val="313031"/>
    <a:srgbClr val="2182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29" autoAdjust="0"/>
    <p:restoredTop sz="92986" autoAdjust="0"/>
  </p:normalViewPr>
  <p:slideViewPr>
    <p:cSldViewPr>
      <p:cViewPr varScale="1">
        <p:scale>
          <a:sx n="68" d="100"/>
          <a:sy n="68" d="100"/>
        </p:scale>
        <p:origin x="1512" y="78"/>
      </p:cViewPr>
      <p:guideLst>
        <p:guide orient="horz" pos="2614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5DBC27-7E7C-4D40-9267-59D02FAE860C}" type="datetimeFigureOut">
              <a:rPr kumimoji="1" lang="ja-JP" altLang="en-US" smtClean="0"/>
              <a:t>2017/8/2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7662B0-4E72-4447-99DD-A79BD6C2B9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2257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468" y="5894389"/>
            <a:ext cx="2784342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2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26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292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620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85100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66493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185739"/>
            <a:ext cx="2227131" cy="630237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7020" y="185739"/>
            <a:ext cx="6519730" cy="630237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01491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/>
          </p:nvPr>
        </p:nvSpPr>
        <p:spPr>
          <a:xfrm>
            <a:off x="497021" y="185739"/>
            <a:ext cx="8911960" cy="6302375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66862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43702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38470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7020" y="788989"/>
            <a:ext cx="4373430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35550" y="788989"/>
            <a:ext cx="4373431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99732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89645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250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528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94617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591510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985912" y="6553200"/>
            <a:ext cx="72059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1400" b="1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  <a:lvl2pPr marL="742950" indent="-285750" eaLnBrk="0" hangingPunct="0">
              <a:defRPr kumimoji="1" sz="1400" b="1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2pPr>
            <a:lvl3pPr marL="1143000" indent="-228600" eaLnBrk="0" hangingPunct="0">
              <a:defRPr kumimoji="1" sz="1400" b="1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3pPr>
            <a:lvl4pPr marL="1600200" indent="-228600" eaLnBrk="0" hangingPunct="0">
              <a:defRPr kumimoji="1" sz="1400" b="1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4pPr>
            <a:lvl5pPr marL="2057400" indent="-228600" eaLnBrk="0" hangingPunct="0">
              <a:defRPr kumimoji="1" sz="1400" b="1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E3E5392D-F088-4596-BFC9-C1B9BC041CE9}" type="slidenum">
              <a:rPr lang="en-US" altLang="ja-JP" sz="110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100" dirty="0" smtClean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027" name="Line 4"/>
          <p:cNvSpPr>
            <a:spLocks noChangeShapeType="1"/>
          </p:cNvSpPr>
          <p:nvPr/>
        </p:nvSpPr>
        <p:spPr bwMode="auto">
          <a:xfrm>
            <a:off x="497020" y="692150"/>
            <a:ext cx="8920559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1400" b="1">
              <a:solidFill>
                <a:prstClr val="black"/>
              </a:solidFill>
              <a:ea typeface="HGP創英角ｺﾞｼｯｸUB" panose="020B0900000000000000" pitchFamily="50" charset="-128"/>
            </a:endParaRP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97020" y="185739"/>
            <a:ext cx="7324592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7021" y="788989"/>
            <a:ext cx="8911960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  <p:pic>
        <p:nvPicPr>
          <p:cNvPr id="1030" name="Picture 8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971" y="255588"/>
            <a:ext cx="1613165" cy="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7971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ＭＳ Ｐゴシック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n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p"/>
        <a:defRPr kumimoji="1" sz="15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5pPr>
      <a:lvl6pPr marL="2071688" indent="-87313" algn="l" rtl="0" fontAlgn="base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fontAlgn="base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fontAlgn="base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fontAlgn="base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ymobile.jp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28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原稿仕様書</a:t>
            </a:r>
            <a:endParaRPr kumimoji="1" lang="ja-JP" altLang="en-US" sz="28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5" name="AutoShape 36"/>
          <p:cNvSpPr>
            <a:spLocks/>
          </p:cNvSpPr>
          <p:nvPr/>
        </p:nvSpPr>
        <p:spPr bwMode="auto">
          <a:xfrm>
            <a:off x="6087162" y="1959203"/>
            <a:ext cx="3662580" cy="4133796"/>
          </a:xfrm>
          <a:prstGeom prst="borderCallout2">
            <a:avLst>
              <a:gd name="adj1" fmla="val 26171"/>
              <a:gd name="adj2" fmla="val 311"/>
              <a:gd name="adj3" fmla="val 17668"/>
              <a:gd name="adj4" fmla="val -5393"/>
              <a:gd name="adj5" fmla="val 4639"/>
              <a:gd name="adj6" fmla="val -8708"/>
            </a:avLst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 anchor="ctr"/>
          <a:lstStyle>
            <a:lvl1pPr defTabSz="995363">
              <a:spcBef>
                <a:spcPct val="20000"/>
              </a:spcBef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1pPr>
            <a:lvl2pPr marL="742950" indent="-285750" defTabSz="995363">
              <a:spcBef>
                <a:spcPct val="20000"/>
              </a:spcBef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2pPr>
            <a:lvl3pPr marL="1143000" indent="-228600" defTabSz="995363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3pPr>
            <a:lvl4pPr marL="1600200" indent="-228600" defTabSz="995363">
              <a:spcBef>
                <a:spcPct val="20000"/>
              </a:spcBef>
              <a:buFont typeface="Wingdings" panose="05000000000000000000" pitchFamily="2" charset="2"/>
              <a:buChar char="p"/>
              <a:defRPr kumimoji="1" sz="15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4pPr>
            <a:lvl5pPr marL="2057400" indent="-228600" defTabSz="995363">
              <a:spcBef>
                <a:spcPct val="20000"/>
              </a:spcBef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9pPr>
          </a:lstStyle>
          <a:p>
            <a:pPr lvl="0" defTabSz="914400">
              <a:spcBef>
                <a:spcPts val="600"/>
              </a:spcBef>
              <a:buNone/>
            </a:pPr>
            <a:endParaRPr lang="en-US" altLang="ja-JP" sz="1100" dirty="0" smtClean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 defTabSz="914400">
              <a:spcBef>
                <a:spcPts val="600"/>
              </a:spcBef>
              <a:buNone/>
            </a:pPr>
            <a:r>
              <a:rPr lang="en-US" altLang="ja-JP" sz="11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【</a:t>
            </a:r>
            <a:r>
              <a:rPr lang="ja-JP" altLang="en-US" sz="11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本文：ファイル名「</a:t>
            </a:r>
            <a:r>
              <a:rPr lang="en-US" altLang="ja-JP" sz="11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00.txt</a:t>
            </a:r>
            <a:r>
              <a:rPr lang="ja-JP" altLang="en-US" sz="11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」にご記入下さい</a:t>
            </a:r>
            <a:r>
              <a:rPr lang="en-US" altLang="ja-JP" sz="11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】</a:t>
            </a:r>
            <a:endParaRPr lang="en-US" altLang="ja-JP" sz="11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 defTabSz="914400">
              <a:spcBef>
                <a:spcPts val="600"/>
              </a:spcBef>
              <a:buNone/>
            </a:pPr>
            <a:r>
              <a:rPr lang="en-US" altLang="ja-JP" sz="12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12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変更</a:t>
            </a:r>
            <a:r>
              <a:rPr lang="ja-JP" altLang="en-US" sz="12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不可</a:t>
            </a:r>
            <a:endParaRPr lang="en-US" altLang="ja-JP" sz="1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914400">
              <a:spcBef>
                <a:spcPts val="600"/>
              </a:spcBef>
              <a:buNone/>
            </a:pP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▼容量</a:t>
            </a:r>
            <a:endParaRPr lang="en-US" altLang="ja-JP" sz="11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914400">
              <a:spcBef>
                <a:spcPts val="600"/>
              </a:spcBef>
              <a:buNone/>
            </a:pPr>
            <a:r>
              <a:rPr lang="en-US" altLang="ja-JP" sz="110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1000</a:t>
            </a:r>
            <a:r>
              <a:rPr lang="ja-JP" altLang="en-US" sz="110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文字</a:t>
            </a:r>
            <a:endParaRPr lang="en-US" altLang="ja-JP" sz="1100" dirty="0" smtClean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914400">
              <a:spcBef>
                <a:spcPts val="600"/>
              </a:spcBef>
              <a:buNone/>
            </a:pPr>
            <a:r>
              <a:rPr lang="en-US" altLang="ja-JP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以下は文字数制限のカウント対象外となります。</a:t>
            </a:r>
            <a:endParaRPr lang="en-US" altLang="ja-JP" sz="11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 defTabSz="914400">
              <a:spcBef>
                <a:spcPts val="300"/>
              </a:spcBef>
              <a:buNone/>
            </a:pP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・＜ワイモバイルからのお知らせ（</a:t>
            </a:r>
            <a:r>
              <a:rPr lang="en-US" altLang="ja-JP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PR</a:t>
            </a: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）＞</a:t>
            </a:r>
          </a:p>
          <a:p>
            <a:pPr lvl="0" defTabSz="914400">
              <a:spcBef>
                <a:spcPts val="300"/>
              </a:spcBef>
              <a:buNone/>
            </a:pP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・</a:t>
            </a:r>
            <a:r>
              <a:rPr lang="en-US" altLang="ja-JP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URL</a:t>
            </a:r>
          </a:p>
          <a:p>
            <a:pPr lvl="0" defTabSz="914400">
              <a:spcBef>
                <a:spcPts val="300"/>
              </a:spcBef>
              <a:buNone/>
            </a:pP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・</a:t>
            </a:r>
            <a:r>
              <a:rPr lang="en-US" altLang="ja-JP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別途パケット通信料</a:t>
            </a: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がかかります</a:t>
            </a:r>
            <a:endParaRPr lang="en-US" altLang="ja-JP" sz="11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914400">
              <a:spcBef>
                <a:spcPts val="300"/>
              </a:spcBef>
              <a:buNone/>
            </a:pP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・送信委託者</a:t>
            </a:r>
            <a:r>
              <a:rPr lang="en-US" altLang="ja-JP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: (</a:t>
            </a: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株</a:t>
            </a:r>
            <a:r>
              <a:rPr lang="en-US" altLang="ja-JP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)</a:t>
            </a: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○○ </a:t>
            </a:r>
            <a:endParaRPr lang="en-US" altLang="ja-JP" sz="11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914400">
              <a:spcBef>
                <a:spcPts val="600"/>
              </a:spcBef>
              <a:buNone/>
            </a:pP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▼</a:t>
            </a:r>
            <a:r>
              <a:rPr lang="ja-JP" altLang="en-US" sz="110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絵文字</a:t>
            </a:r>
            <a:endParaRPr lang="ja-JP" altLang="en-US" sz="11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 defTabSz="914400">
              <a:spcBef>
                <a:spcPts val="600"/>
              </a:spcBef>
              <a:buNone/>
            </a:pPr>
            <a:r>
              <a:rPr lang="ja-JP" altLang="en-US" sz="110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使用不可</a:t>
            </a:r>
            <a:endParaRPr lang="en-US" altLang="ja-JP" sz="1100" dirty="0" smtClean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 defTabSz="914400">
              <a:spcBef>
                <a:spcPts val="600"/>
              </a:spcBef>
              <a:buNone/>
            </a:pP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▼リンク</a:t>
            </a: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は１</a:t>
            </a:r>
            <a:r>
              <a:rPr lang="en-US" altLang="ja-JP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URL</a:t>
            </a: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</a:t>
            </a:r>
            <a:r>
              <a:rPr lang="en-US" altLang="ja-JP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</a:t>
            </a: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箇所）まで</a:t>
            </a:r>
            <a:endParaRPr lang="en-US" altLang="ja-JP" sz="110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 defTabSz="914400">
              <a:spcBef>
                <a:spcPts val="600"/>
              </a:spcBef>
              <a:buNone/>
            </a:pP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</a:t>
            </a: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リンク先が無くても構いません）</a:t>
            </a:r>
          </a:p>
          <a:p>
            <a:pPr lvl="0" defTabSz="914400">
              <a:spcBef>
                <a:spcPts val="600"/>
              </a:spcBef>
              <a:buNone/>
            </a:pP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▼ </a:t>
            </a:r>
            <a:r>
              <a:rPr lang="ja-JP" altLang="en-US" sz="110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</a:t>
            </a:r>
            <a:r>
              <a:rPr lang="ja-JP" altLang="en-US" sz="11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無料」を記載する場合は、その前後いずれかに</a:t>
            </a:r>
          </a:p>
          <a:p>
            <a:pPr lvl="0" defTabSz="914400">
              <a:spcBef>
                <a:spcPts val="600"/>
              </a:spcBef>
              <a:buNone/>
            </a:pPr>
            <a:r>
              <a:rPr lang="ja-JP" altLang="en-US" sz="110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</a:t>
            </a:r>
            <a:r>
              <a:rPr lang="en-US" altLang="ja-JP" sz="110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110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別途パケット通信料</a:t>
            </a:r>
            <a:r>
              <a:rPr lang="ja-JP" altLang="en-US" sz="11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がかかります</a:t>
            </a:r>
            <a:r>
              <a:rPr lang="en-US" altLang="ja-JP" sz="11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』</a:t>
            </a:r>
            <a:r>
              <a:rPr lang="ja-JP" altLang="en-US" sz="11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を記載ください</a:t>
            </a:r>
            <a:r>
              <a:rPr lang="ja-JP" altLang="en-US" sz="110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。</a:t>
            </a:r>
            <a:endParaRPr lang="en-US" altLang="ja-JP" sz="1100" dirty="0" smtClean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 defTabSz="914400">
              <a:spcBef>
                <a:spcPts val="600"/>
              </a:spcBef>
              <a:buNone/>
            </a:pPr>
            <a:r>
              <a:rPr lang="en-US" altLang="ja-JP" sz="110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110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記載のない場合は、弊社で記載させていただきます</a:t>
            </a:r>
            <a:endParaRPr lang="ja-JP" altLang="en-US" sz="11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 defTabSz="914400">
              <a:spcBef>
                <a:spcPts val="600"/>
              </a:spcBef>
              <a:buNone/>
            </a:pP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▼</a:t>
            </a:r>
            <a:r>
              <a:rPr lang="ja-JP" altLang="en-US" sz="110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提供</a:t>
            </a:r>
            <a:r>
              <a:rPr lang="ja-JP" altLang="en-US" sz="11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社名</a:t>
            </a:r>
            <a:r>
              <a:rPr lang="en-US" altLang="ja-JP" sz="11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or</a:t>
            </a:r>
            <a:r>
              <a:rPr lang="ja-JP" altLang="en-US" sz="11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提供</a:t>
            </a:r>
            <a:r>
              <a:rPr lang="ja-JP" altLang="en-US" sz="110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サービス名を記載する</a:t>
            </a:r>
            <a:r>
              <a:rPr lang="ja-JP" altLang="en-US" sz="11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（必須）</a:t>
            </a:r>
            <a:endParaRPr lang="en-US" altLang="ja-JP" sz="1100" dirty="0" smtClean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 defTabSz="914400">
              <a:spcBef>
                <a:spcPts val="600"/>
              </a:spcBef>
              <a:buNone/>
            </a:pPr>
            <a:endParaRPr lang="en-US" altLang="ja-JP" sz="1100" dirty="0" smtClean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7" name="AutoShape 31"/>
          <p:cNvSpPr>
            <a:spLocks/>
          </p:cNvSpPr>
          <p:nvPr/>
        </p:nvSpPr>
        <p:spPr bwMode="auto">
          <a:xfrm>
            <a:off x="6088861" y="801430"/>
            <a:ext cx="3662580" cy="1115569"/>
          </a:xfrm>
          <a:prstGeom prst="borderCallout2">
            <a:avLst>
              <a:gd name="adj1" fmla="val 18346"/>
              <a:gd name="adj2" fmla="val -43"/>
              <a:gd name="adj3" fmla="val 19607"/>
              <a:gd name="adj4" fmla="val -6624"/>
              <a:gd name="adj5" fmla="val 31348"/>
              <a:gd name="adj6" fmla="val -8282"/>
            </a:avLst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 anchor="ctr"/>
          <a:lstStyle>
            <a:lvl1pPr defTabSz="995363">
              <a:spcBef>
                <a:spcPct val="20000"/>
              </a:spcBef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1pPr>
            <a:lvl2pPr marL="742950" indent="-285750" defTabSz="995363">
              <a:spcBef>
                <a:spcPct val="20000"/>
              </a:spcBef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2pPr>
            <a:lvl3pPr marL="1143000" indent="-228600" defTabSz="995363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3pPr>
            <a:lvl4pPr marL="1600200" indent="-228600" defTabSz="995363">
              <a:spcBef>
                <a:spcPct val="20000"/>
              </a:spcBef>
              <a:buFont typeface="Wingdings" panose="05000000000000000000" pitchFamily="2" charset="2"/>
              <a:buChar char="p"/>
              <a:defRPr kumimoji="1" sz="15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4pPr>
            <a:lvl5pPr marL="2057400" indent="-228600" defTabSz="995363">
              <a:spcBef>
                <a:spcPct val="20000"/>
              </a:spcBef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1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【</a:t>
            </a:r>
            <a:r>
              <a:rPr lang="ja-JP" altLang="en-US" sz="11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件名：ファイル名</a:t>
            </a:r>
            <a:r>
              <a:rPr lang="ja-JP" altLang="en-US" sz="11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</a:t>
            </a:r>
            <a:r>
              <a:rPr lang="en-US" altLang="ja-JP" sz="11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subject.txt</a:t>
            </a:r>
            <a:r>
              <a:rPr lang="ja-JP" altLang="en-US" sz="11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」に</a:t>
            </a:r>
            <a:r>
              <a:rPr lang="ja-JP" altLang="en-US" sz="11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ご記入</a:t>
            </a:r>
            <a:r>
              <a:rPr lang="ja-JP" altLang="en-US" sz="11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下</a:t>
            </a:r>
            <a:r>
              <a:rPr lang="ja-JP" altLang="en-US" sz="11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さい</a:t>
            </a:r>
            <a:r>
              <a:rPr lang="en-US" altLang="ja-JP" sz="11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】</a:t>
            </a: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　</a:t>
            </a:r>
            <a:endParaRPr lang="en-US" altLang="ja-JP" sz="110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>
              <a:spcBef>
                <a:spcPct val="0"/>
              </a:spcBef>
              <a:buNone/>
            </a:pP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▼</a:t>
            </a: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全角</a:t>
            </a:r>
            <a:r>
              <a:rPr lang="en-US" altLang="ja-JP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18</a:t>
            </a: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文字</a:t>
            </a: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以内</a:t>
            </a:r>
            <a:endParaRPr lang="en-US" altLang="ja-JP" sz="110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>
              <a:spcBef>
                <a:spcPct val="0"/>
              </a:spcBef>
              <a:buNone/>
            </a:pP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▼</a:t>
            </a: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半角カナ</a:t>
            </a: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不可</a:t>
            </a:r>
            <a:endParaRPr lang="en-US" altLang="ja-JP" sz="110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>
              <a:spcBef>
                <a:spcPct val="0"/>
              </a:spcBef>
              <a:buNone/>
            </a:pP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▼</a:t>
            </a:r>
            <a:r>
              <a:rPr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「重要」「必読」など、お客様に誤解を与える表現は使用不可となります</a:t>
            </a: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。</a:t>
            </a:r>
            <a:endParaRPr lang="en-US" altLang="ja-JP" sz="110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>
              <a:spcBef>
                <a:spcPct val="0"/>
              </a:spcBef>
              <a:buNone/>
            </a:pP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▼絵文字は利用不可</a:t>
            </a:r>
            <a:endParaRPr lang="en-US" altLang="ja-JP" sz="110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 bwMode="auto">
          <a:xfrm>
            <a:off x="3008628" y="1353105"/>
            <a:ext cx="2742471" cy="1848701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square" lIns="90000" tIns="46800" rIns="90000" bIns="46800" rtlCol="0" anchor="t" anchorCtr="0">
            <a:noAutofit/>
          </a:bodyPr>
          <a:lstStyle/>
          <a:p>
            <a:pPr lvl="0">
              <a:spcBef>
                <a:spcPts val="600"/>
              </a:spcBef>
            </a:pPr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＜ワイモバイルからのお知らせ（</a:t>
            </a:r>
            <a:r>
              <a:rPr lang="en-US" altLang="ja-JP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PR</a:t>
            </a:r>
            <a:r>
              <a:rPr lang="ja-JP" altLang="en-US" sz="105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）</a:t>
            </a:r>
            <a:r>
              <a:rPr lang="ja-JP" altLang="en-US" sz="105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＞</a:t>
            </a:r>
            <a:endParaRPr lang="ja-JP" altLang="en-US" sz="105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spcBef>
                <a:spcPts val="600"/>
              </a:spcBef>
            </a:pPr>
            <a:endParaRPr lang="ja-JP" altLang="en-US" sz="105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spcBef>
                <a:spcPts val="600"/>
              </a:spcBef>
            </a:pPr>
            <a:r>
              <a:rPr lang="ja-JP" altLang="en-US" sz="105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訴求内容　訴求内容　訴求内容　訴求</a:t>
            </a:r>
            <a:r>
              <a:rPr lang="ja-JP" altLang="en-US" sz="105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内容　訴</a:t>
            </a:r>
            <a:r>
              <a:rPr lang="ja-JP" altLang="en-US" sz="105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求</a:t>
            </a:r>
            <a:r>
              <a:rPr lang="ja-JP" altLang="en-US" sz="105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内容　訴求内容　訴</a:t>
            </a:r>
            <a:r>
              <a:rPr lang="ja-JP" altLang="en-US" sz="105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求</a:t>
            </a:r>
            <a:r>
              <a:rPr lang="ja-JP" altLang="en-US" sz="105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内容　訴</a:t>
            </a:r>
            <a:r>
              <a:rPr lang="ja-JP" altLang="en-US" sz="105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求</a:t>
            </a:r>
            <a:r>
              <a:rPr lang="ja-JP" altLang="en-US" sz="105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内容　訴求内容　訴</a:t>
            </a:r>
            <a:r>
              <a:rPr lang="ja-JP" altLang="en-US" sz="105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求</a:t>
            </a:r>
            <a:r>
              <a:rPr lang="ja-JP" altLang="en-US" sz="105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内容　訴</a:t>
            </a:r>
            <a:r>
              <a:rPr lang="ja-JP" altLang="en-US" sz="105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求</a:t>
            </a:r>
            <a:r>
              <a:rPr lang="ja-JP" altLang="en-US" sz="105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内容　訴求内容訴</a:t>
            </a:r>
            <a:r>
              <a:rPr lang="ja-JP" altLang="en-US" sz="105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求内容　訴求内容　訴求内容　訴求内容　訴求内容　訴求内容　訴求内容　訴</a:t>
            </a:r>
            <a:r>
              <a:rPr lang="ja-JP" altLang="en-US" sz="1050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求内容</a:t>
            </a:r>
            <a:endParaRPr lang="en-US" altLang="ja-JP" sz="1050" dirty="0" smtClean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>
              <a:spcBef>
                <a:spcPts val="600"/>
              </a:spcBef>
            </a:pPr>
            <a:endParaRPr lang="en-US" altLang="ja-JP" sz="105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>
              <a:spcBef>
                <a:spcPts val="600"/>
              </a:spcBef>
            </a:pPr>
            <a:r>
              <a:rPr lang="ja-JP" altLang="en-US" sz="105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■</a:t>
            </a:r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提供：○○株式</a:t>
            </a:r>
            <a:r>
              <a:rPr lang="ja-JP" altLang="en-US" sz="105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会社</a:t>
            </a:r>
            <a:endParaRPr lang="en-US" altLang="ja-JP" sz="1050" dirty="0" smtClean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spcBef>
                <a:spcPct val="0"/>
              </a:spcBef>
              <a:defRPr/>
            </a:pPr>
            <a:endParaRPr lang="en-US" altLang="ja-JP" sz="105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defRPr/>
            </a:pPr>
            <a:r>
              <a:rPr lang="en-US" altLang="ja-JP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本メールは送信専用メールアドレスから配信されています。</a:t>
            </a:r>
          </a:p>
          <a:p>
            <a:pPr lvl="0">
              <a:defRPr/>
            </a:pPr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ご返信いただいてもお答えできませんのでご了承ください。</a:t>
            </a:r>
          </a:p>
          <a:p>
            <a:pPr lvl="0">
              <a:defRPr/>
            </a:pPr>
            <a:r>
              <a:rPr lang="en-US" altLang="ja-JP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本メールの受信・本メールからのアクセスには通信料がかかります。</a:t>
            </a:r>
            <a:endParaRPr lang="en-US" altLang="ja-JP" sz="105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defRPr/>
            </a:pPr>
            <a:endParaRPr lang="en-US" altLang="ja-JP" sz="105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defRPr/>
            </a:pPr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◇配信停止</a:t>
            </a:r>
          </a:p>
          <a:p>
            <a:pPr lvl="0">
              <a:defRPr/>
            </a:pPr>
            <a:r>
              <a:rPr lang="en-US" altLang="ja-JP" sz="1050" u="sng" dirty="0">
                <a:solidFill>
                  <a:srgbClr val="0664C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http://www.ymobile.jp/mail/stop/o/index.html</a:t>
            </a:r>
          </a:p>
          <a:p>
            <a:pPr lvl="0">
              <a:defRPr/>
            </a:pPr>
            <a:r>
              <a:rPr lang="en-US" altLang="ja-JP" sz="105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行き違いで解除後もメールが届いた場合はご容赦ください。</a:t>
            </a:r>
          </a:p>
          <a:p>
            <a:pPr lvl="0">
              <a:defRPr/>
            </a:pPr>
            <a:endParaRPr lang="en-US" altLang="ja-JP" sz="105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◇お問い合わせ</a:t>
            </a:r>
          </a:p>
          <a:p>
            <a:r>
              <a:rPr lang="en-US" altLang="ja-JP" sz="1050" u="sng" dirty="0">
                <a:solidFill>
                  <a:srgbClr val="0664C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http://ymobile.jp/contact/index.html</a:t>
            </a:r>
          </a:p>
          <a:p>
            <a:endParaRPr lang="en-US" altLang="ja-JP" sz="105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ソフトバンク株式会社</a:t>
            </a:r>
          </a:p>
          <a:p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東京都港区東新橋</a:t>
            </a:r>
            <a:r>
              <a:rPr lang="en-US" altLang="ja-JP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1-9-1</a:t>
            </a:r>
          </a:p>
          <a:p>
            <a:r>
              <a:rPr lang="en-US" altLang="ja-JP" sz="1050" u="sng" dirty="0">
                <a:solidFill>
                  <a:srgbClr val="0664C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  <a:hlinkClick r:id="rId2"/>
              </a:rPr>
              <a:t>http://ymobile.jp/</a:t>
            </a:r>
            <a:r>
              <a:rPr lang="en-US" altLang="ja-JP" sz="1050" u="sng" dirty="0">
                <a:solidFill>
                  <a:srgbClr val="0664C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index.html</a:t>
            </a:r>
          </a:p>
          <a:p>
            <a:r>
              <a:rPr lang="en-US" altLang="ja-JP" sz="105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(</a:t>
            </a:r>
            <a:r>
              <a:rPr lang="en-US" altLang="ja-JP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C)</a:t>
            </a:r>
            <a:r>
              <a:rPr lang="en-US" altLang="ja-JP" sz="1050" dirty="0" err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SoftBank</a:t>
            </a:r>
            <a:r>
              <a:rPr lang="en-US" altLang="ja-JP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 Corp.</a:t>
            </a:r>
          </a:p>
        </p:txBody>
      </p:sp>
      <p:sp>
        <p:nvSpPr>
          <p:cNvPr id="14" name="正方形/長方形 13"/>
          <p:cNvSpPr/>
          <p:nvPr/>
        </p:nvSpPr>
        <p:spPr bwMode="auto">
          <a:xfrm>
            <a:off x="3008629" y="981000"/>
            <a:ext cx="2742471" cy="297298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square" lIns="90000" tIns="46800" rIns="90000" bIns="46800" rtlCol="0" anchor="ctr">
            <a:noAutofit/>
          </a:bodyPr>
          <a:lstStyle/>
          <a:p>
            <a:pPr>
              <a:spcBef>
                <a:spcPct val="0"/>
              </a:spcBef>
              <a:buNone/>
            </a:pPr>
            <a:r>
              <a:rPr lang="ja-JP" altLang="en-US" sz="1000" dirty="0" err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件名</a:t>
            </a:r>
            <a:r>
              <a:rPr lang="ja-JP" altLang="en-US" sz="1000" dirty="0" err="1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件名</a:t>
            </a:r>
            <a:r>
              <a:rPr lang="ja-JP" altLang="en-US" sz="1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件名件名件名件名件名件名件名</a:t>
            </a:r>
            <a:endParaRPr lang="en-US" altLang="ja-JP" sz="10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 bwMode="auto">
          <a:xfrm>
            <a:off x="618383" y="986004"/>
            <a:ext cx="899903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000" tIns="0" rIns="90000" bIns="0" rtlCol="0" anchor="b">
            <a:spAutoFit/>
          </a:bodyPr>
          <a:lstStyle/>
          <a:p>
            <a:pPr eaLnBrk="1" hangingPunct="1">
              <a:spcBef>
                <a:spcPct val="50000"/>
              </a:spcBef>
              <a:buNone/>
            </a:pPr>
            <a:r>
              <a:rPr kumimoji="1" lang="ja-JP" altLang="en-US" sz="2800" b="1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見本</a:t>
            </a:r>
            <a:endParaRPr kumimoji="1" lang="ja-JP" altLang="en-US" sz="2800" b="1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cxnSp>
        <p:nvCxnSpPr>
          <p:cNvPr id="21" name="直線コネクタ 20"/>
          <p:cNvCxnSpPr/>
          <p:nvPr/>
        </p:nvCxnSpPr>
        <p:spPr bwMode="auto">
          <a:xfrm>
            <a:off x="4271920" y="1567903"/>
            <a:ext cx="1815242" cy="712013"/>
          </a:xfrm>
          <a:prstGeom prst="line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正方形/長方形 28"/>
          <p:cNvSpPr/>
          <p:nvPr/>
        </p:nvSpPr>
        <p:spPr bwMode="auto">
          <a:xfrm>
            <a:off x="247724" y="892620"/>
            <a:ext cx="2617275" cy="5823735"/>
          </a:xfrm>
          <a:prstGeom prst="rect">
            <a:avLst/>
          </a:prstGeom>
          <a:solidFill>
            <a:srgbClr val="ECEFF1"/>
          </a:solidFill>
          <a:ln w="38100" algn="ctr">
            <a:noFill/>
            <a:round/>
            <a:headEnd/>
            <a:tailEnd/>
          </a:ln>
        </p:spPr>
        <p:txBody>
          <a:bodyPr wrap="square" lIns="90000" tIns="46800" rIns="90000" bIns="46800" rtlCol="0" anchor="ctr">
            <a:noAutofit/>
          </a:bodyPr>
          <a:lstStyle/>
          <a:p>
            <a:pPr algn="ctr" defTabSz="995363"/>
            <a:endParaRPr kumimoji="1" lang="ja-JP" altLang="en-US"/>
          </a:p>
        </p:txBody>
      </p:sp>
      <p:sp>
        <p:nvSpPr>
          <p:cNvPr id="30" name="タイトル 7"/>
          <p:cNvSpPr txBox="1">
            <a:spLocks/>
          </p:cNvSpPr>
          <p:nvPr/>
        </p:nvSpPr>
        <p:spPr>
          <a:xfrm>
            <a:off x="321309" y="2738310"/>
            <a:ext cx="2446702" cy="3935842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>
              <a:spcBef>
                <a:spcPct val="0"/>
              </a:spcBef>
              <a:defRPr/>
            </a:pPr>
            <a:endParaRPr lang="en-US" altLang="ja-JP" sz="1050" b="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spcBef>
                <a:spcPct val="0"/>
              </a:spcBef>
              <a:defRPr/>
            </a:pPr>
            <a:endParaRPr lang="en-US" altLang="ja-JP" sz="1050" b="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spcBef>
                <a:spcPct val="0"/>
              </a:spcBef>
              <a:defRPr/>
            </a:pPr>
            <a:endParaRPr lang="en-US" altLang="ja-JP" sz="1050" b="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spcBef>
                <a:spcPct val="0"/>
              </a:spcBef>
              <a:defRPr/>
            </a:pPr>
            <a:endParaRPr lang="en-US" altLang="ja-JP" sz="1050" b="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defRPr/>
            </a:pPr>
            <a:r>
              <a:rPr lang="en-US" altLang="ja-JP" sz="1050" b="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1050" b="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本メールは送信専用メールアドレスから配信されています。</a:t>
            </a:r>
          </a:p>
          <a:p>
            <a:pPr lvl="0">
              <a:defRPr/>
            </a:pPr>
            <a:r>
              <a:rPr lang="ja-JP" altLang="en-US" sz="1050" b="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ご返信</a:t>
            </a:r>
            <a:r>
              <a:rPr lang="ja-JP" altLang="en-US" sz="1050" b="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いただいてもお答えできませんのでご了承ください。</a:t>
            </a:r>
          </a:p>
          <a:p>
            <a:pPr lvl="0">
              <a:defRPr/>
            </a:pPr>
            <a:r>
              <a:rPr lang="en-US" altLang="ja-JP" sz="1050" b="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1050" b="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本メールの受信・本メールからのアクセスには通信料がかかります</a:t>
            </a:r>
            <a:r>
              <a:rPr lang="ja-JP" altLang="en-US" sz="1050" b="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。</a:t>
            </a:r>
            <a:endParaRPr lang="en-US" altLang="ja-JP" sz="1050" b="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defRPr/>
            </a:pPr>
            <a:r>
              <a:rPr lang="ja-JP" altLang="en-US" sz="1050" b="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◇配信停止</a:t>
            </a:r>
          </a:p>
          <a:p>
            <a:pPr lvl="0">
              <a:defRPr/>
            </a:pPr>
            <a:r>
              <a:rPr lang="en-US" altLang="ja-JP" sz="1050" b="0" u="sng" dirty="0">
                <a:solidFill>
                  <a:srgbClr val="0664C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http://</a:t>
            </a:r>
            <a:r>
              <a:rPr lang="en-US" altLang="ja-JP" sz="1050" u="sng" dirty="0">
                <a:solidFill>
                  <a:srgbClr val="0664C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www.ymobile.jp/mail/stop/o/index.html</a:t>
            </a:r>
            <a:endParaRPr lang="en-US" altLang="ja-JP" sz="1050" b="0" u="sng" dirty="0">
              <a:solidFill>
                <a:srgbClr val="0664C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defRPr/>
            </a:pPr>
            <a:r>
              <a:rPr lang="en-US" altLang="ja-JP" sz="1050" b="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1050" b="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行き違いで解除後もメールが届いた場合はご容赦ください。</a:t>
            </a:r>
          </a:p>
          <a:p>
            <a:pPr lvl="0">
              <a:defRPr/>
            </a:pPr>
            <a:endParaRPr lang="en-US" altLang="ja-JP" sz="1050" b="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050" b="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◇お問い合わせ</a:t>
            </a:r>
          </a:p>
          <a:p>
            <a:r>
              <a:rPr lang="en-US" altLang="ja-JP" sz="1050" b="0" u="sng" dirty="0">
                <a:solidFill>
                  <a:srgbClr val="0664C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http://</a:t>
            </a:r>
            <a:r>
              <a:rPr lang="en-US" altLang="ja-JP" sz="1050" b="0" u="sng" dirty="0" smtClean="0">
                <a:solidFill>
                  <a:srgbClr val="0664C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ymobile.jp/contact/</a:t>
            </a:r>
            <a:r>
              <a:rPr lang="en-US" altLang="ja-JP" sz="1050" u="sng" dirty="0" smtClean="0">
                <a:solidFill>
                  <a:srgbClr val="0664C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index.html</a:t>
            </a:r>
            <a:endParaRPr lang="en-US" altLang="ja-JP" sz="1050" b="0" u="sng" dirty="0" smtClean="0">
              <a:solidFill>
                <a:srgbClr val="0664C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endParaRPr lang="en-US" altLang="ja-JP" sz="1050" b="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050" b="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ソフトバンク株式会社</a:t>
            </a:r>
          </a:p>
          <a:p>
            <a:r>
              <a:rPr lang="ja-JP" altLang="en-US" sz="1050" b="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東京都港区東新橋</a:t>
            </a:r>
            <a:r>
              <a:rPr lang="en-US" altLang="ja-JP" sz="1050" b="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1-9-1</a:t>
            </a:r>
          </a:p>
          <a:p>
            <a:r>
              <a:rPr lang="en-US" altLang="ja-JP" sz="1050" b="0" u="sng" dirty="0">
                <a:solidFill>
                  <a:srgbClr val="0664C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  <a:hlinkClick r:id="rId2"/>
              </a:rPr>
              <a:t>http://</a:t>
            </a:r>
            <a:r>
              <a:rPr lang="en-US" altLang="ja-JP" sz="1050" b="0" u="sng" dirty="0" smtClean="0">
                <a:solidFill>
                  <a:srgbClr val="0664C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  <a:hlinkClick r:id="rId2"/>
              </a:rPr>
              <a:t>ymobile.jp/</a:t>
            </a:r>
            <a:r>
              <a:rPr lang="en-US" altLang="ja-JP" sz="1050" u="sng" dirty="0">
                <a:solidFill>
                  <a:srgbClr val="0664C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index.html</a:t>
            </a:r>
            <a:endParaRPr lang="en-US" altLang="ja-JP" sz="1050" b="0" u="sng" dirty="0">
              <a:solidFill>
                <a:srgbClr val="0664C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en-US" altLang="ja-JP" sz="1050" b="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(C)</a:t>
            </a:r>
            <a:r>
              <a:rPr lang="en-US" altLang="ja-JP" sz="1050" b="0" dirty="0" err="1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SoftBank</a:t>
            </a:r>
            <a:r>
              <a:rPr lang="en-US" altLang="ja-JP" sz="1050" b="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 Corp.</a:t>
            </a:r>
            <a:endParaRPr lang="en-US" altLang="ja-JP" sz="1050" b="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endParaRPr lang="en-US" altLang="ja-JP" sz="1050" b="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defRPr/>
            </a:pPr>
            <a:endParaRPr lang="en-US" altLang="ja-JP" sz="1050" b="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defRPr/>
            </a:pPr>
            <a:endParaRPr lang="en-US" altLang="ja-JP" sz="1050" b="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defRPr/>
            </a:pPr>
            <a:endParaRPr lang="ja-JP" altLang="en-US" sz="1050" b="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1" name="タイトル 7"/>
          <p:cNvSpPr txBox="1">
            <a:spLocks/>
          </p:cNvSpPr>
          <p:nvPr/>
        </p:nvSpPr>
        <p:spPr>
          <a:xfrm>
            <a:off x="321309" y="1010265"/>
            <a:ext cx="2466465" cy="1749449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>
              <a:spcBef>
                <a:spcPct val="0"/>
              </a:spcBef>
              <a:defRPr/>
            </a:pPr>
            <a:r>
              <a:rPr lang="ja-JP" altLang="en-US" sz="1050" b="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お得なキャンペーンのご案内</a:t>
            </a:r>
            <a:endParaRPr lang="en-US" altLang="ja-JP" sz="1050" b="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323039" y="1369136"/>
            <a:ext cx="2464735" cy="2045796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p"/>
              <a:defRPr kumimoji="1" sz="15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3" name="タイトル 7"/>
          <p:cNvSpPr txBox="1">
            <a:spLocks/>
          </p:cNvSpPr>
          <p:nvPr/>
        </p:nvSpPr>
        <p:spPr>
          <a:xfrm>
            <a:off x="247724" y="1369133"/>
            <a:ext cx="2760904" cy="227602"/>
          </a:xfrm>
          <a:prstGeom prst="rect">
            <a:avLst/>
          </a:prstGeom>
          <a:noFill/>
        </p:spPr>
        <p:txBody>
          <a:bodyPr/>
          <a:lstStyle/>
          <a:p>
            <a:pPr lvl="0">
              <a:spcBef>
                <a:spcPct val="0"/>
              </a:spcBef>
              <a:defRPr/>
            </a:pPr>
            <a:r>
              <a:rPr lang="ja-JP" altLang="en-US" sz="1050" b="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＜ワイモバイルからのお知らせ（</a:t>
            </a:r>
            <a:r>
              <a:rPr lang="en-US" altLang="ja-JP" sz="1050" b="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PR</a:t>
            </a:r>
            <a:r>
              <a:rPr lang="ja-JP" altLang="en-US" sz="1050" b="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）＞</a:t>
            </a:r>
            <a:endParaRPr lang="en-US" altLang="ja-JP" sz="1050" b="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en-US" altLang="ja-JP" sz="105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【</a:t>
            </a:r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期間限定</a:t>
            </a:r>
            <a:r>
              <a:rPr lang="en-US" altLang="ja-JP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】</a:t>
            </a:r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最大</a:t>
            </a:r>
            <a:r>
              <a:rPr lang="en-US" altLang="ja-JP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10,000</a:t>
            </a:r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ポイン</a:t>
            </a:r>
            <a:endParaRPr lang="en-US" altLang="ja-JP" sz="105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トがあたるキャンペーン実施中！</a:t>
            </a:r>
            <a:b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</a:br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/>
            </a:r>
            <a:b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</a:br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オススメの対象店舗はこちら</a:t>
            </a:r>
            <a:b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</a:br>
            <a:r>
              <a:rPr lang="en-US" altLang="ja-JP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  <a:hlinkClick r:id=""/>
              </a:rPr>
              <a:t>http:/.......com/link/cam/</a:t>
            </a:r>
          </a:p>
          <a:p>
            <a:r>
              <a:rPr lang="en-US" altLang="ja-JP" sz="105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  <a:hlinkClick r:id=""/>
              </a:rPr>
              <a:t>Softbank1503</a:t>
            </a:r>
            <a:endParaRPr lang="en-US" altLang="ja-JP" sz="105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/>
            </a:r>
            <a:b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</a:br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ピザ／寿司／弁当／カレーの出前は、</a:t>
            </a:r>
            <a:endParaRPr lang="en-US" altLang="ja-JP" sz="105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en-US" altLang="ja-JP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T</a:t>
            </a:r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ポイントの貯まる○○で！</a:t>
            </a:r>
            <a:r>
              <a:rPr lang="ja-JP" altLang="en-US" sz="105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！</a:t>
            </a:r>
            <a:endParaRPr lang="en-US" altLang="ja-JP" sz="105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endParaRPr lang="en-US" altLang="ja-JP" sz="1050" b="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>
              <a:spcBef>
                <a:spcPct val="0"/>
              </a:spcBef>
              <a:defRPr/>
            </a:pPr>
            <a:r>
              <a:rPr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■提供：○○株式会社</a:t>
            </a:r>
            <a:endParaRPr lang="en-US" altLang="ja-JP" sz="105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spcBef>
                <a:spcPct val="0"/>
              </a:spcBef>
              <a:defRPr/>
            </a:pPr>
            <a:endParaRPr lang="en-US" altLang="ja-JP" sz="105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lvl="0">
              <a:spcBef>
                <a:spcPct val="0"/>
              </a:spcBef>
              <a:defRPr/>
            </a:pPr>
            <a:endParaRPr lang="en-US" altLang="ja-JP" sz="1050" b="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6" name="Rectangle 13"/>
          <p:cNvSpPr>
            <a:spLocks noChangeArrowheads="1"/>
          </p:cNvSpPr>
          <p:nvPr/>
        </p:nvSpPr>
        <p:spPr bwMode="auto">
          <a:xfrm>
            <a:off x="323039" y="1003327"/>
            <a:ext cx="2464735" cy="313563"/>
          </a:xfrm>
          <a:prstGeom prst="rect">
            <a:avLst/>
          </a:prstGeom>
          <a:noFill/>
          <a:ln w="12700" algn="ctr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p"/>
              <a:defRPr kumimoji="1" sz="15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600" b="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7" name="Rectangle 13"/>
          <p:cNvSpPr>
            <a:spLocks noChangeArrowheads="1"/>
          </p:cNvSpPr>
          <p:nvPr/>
        </p:nvSpPr>
        <p:spPr bwMode="auto">
          <a:xfrm>
            <a:off x="3098932" y="2967620"/>
            <a:ext cx="2345976" cy="191982"/>
          </a:xfrm>
          <a:prstGeom prst="rect">
            <a:avLst/>
          </a:prstGeom>
          <a:noFill/>
          <a:ln w="12700" algn="ctr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p"/>
              <a:defRPr kumimoji="1" sz="15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1000" b="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cxnSp>
        <p:nvCxnSpPr>
          <p:cNvPr id="19" name="直線コネクタ 18"/>
          <p:cNvCxnSpPr/>
          <p:nvPr/>
        </p:nvCxnSpPr>
        <p:spPr bwMode="auto">
          <a:xfrm>
            <a:off x="3202760" y="1567903"/>
            <a:ext cx="2182240" cy="1008"/>
          </a:xfrm>
          <a:prstGeom prst="line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正方形/長方形 38"/>
          <p:cNvSpPr/>
          <p:nvPr/>
        </p:nvSpPr>
        <p:spPr bwMode="auto">
          <a:xfrm>
            <a:off x="3005038" y="3278573"/>
            <a:ext cx="2742471" cy="3305009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square" lIns="90000" tIns="46800" rIns="90000" bIns="46800" rtlCol="0" anchor="t" anchorCtr="0">
            <a:noAutofit/>
          </a:bodyPr>
          <a:lstStyle/>
          <a:p>
            <a:pPr lvl="0">
              <a:spcBef>
                <a:spcPts val="600"/>
              </a:spcBef>
            </a:pPr>
            <a:endParaRPr lang="en-US" altLang="ja-JP" sz="105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41" name="AutoShape 31"/>
          <p:cNvSpPr>
            <a:spLocks/>
          </p:cNvSpPr>
          <p:nvPr/>
        </p:nvSpPr>
        <p:spPr bwMode="auto">
          <a:xfrm>
            <a:off x="6087162" y="6136213"/>
            <a:ext cx="3662580" cy="447369"/>
          </a:xfrm>
          <a:prstGeom prst="borderCallout2">
            <a:avLst>
              <a:gd name="adj1" fmla="val 46182"/>
              <a:gd name="adj2" fmla="val -43"/>
              <a:gd name="adj3" fmla="val -85197"/>
              <a:gd name="adj4" fmla="val -5088"/>
              <a:gd name="adj5" fmla="val -236755"/>
              <a:gd name="adj6" fmla="val -8666"/>
            </a:avLst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 anchor="ctr"/>
          <a:lstStyle>
            <a:lvl1pPr defTabSz="995363">
              <a:spcBef>
                <a:spcPct val="20000"/>
              </a:spcBef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1pPr>
            <a:lvl2pPr marL="742950" indent="-285750" defTabSz="995363">
              <a:spcBef>
                <a:spcPct val="20000"/>
              </a:spcBef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2pPr>
            <a:lvl3pPr marL="1143000" indent="-228600" defTabSz="995363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3pPr>
            <a:lvl4pPr marL="1600200" indent="-228600" defTabSz="995363">
              <a:spcBef>
                <a:spcPct val="20000"/>
              </a:spcBef>
              <a:buFont typeface="Wingdings" panose="05000000000000000000" pitchFamily="2" charset="2"/>
              <a:buChar char="p"/>
              <a:defRPr kumimoji="1" sz="15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4pPr>
            <a:lvl5pPr marL="2057400" indent="-228600" defTabSz="995363">
              <a:spcBef>
                <a:spcPct val="20000"/>
              </a:spcBef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HGP創英角ｺﾞｼｯｸUB" panose="020B0900000000000000" pitchFamily="50" charset="-128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【</a:t>
            </a:r>
            <a:r>
              <a:rPr lang="ja-JP" altLang="en-US" sz="11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フッター</a:t>
            </a:r>
            <a:r>
              <a:rPr lang="en-US" altLang="ja-JP" sz="1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】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2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12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変更不可</a:t>
            </a:r>
            <a:endParaRPr lang="en-US" altLang="ja-JP" sz="1200" b="1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635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B PPT B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B PPT B">
      <a:majorFont>
        <a:latin typeface="HGP創英角ｺﾞｼｯｸUB"/>
        <a:ea typeface="ＭＳ Ｐゴシック"/>
        <a:cs typeface=""/>
      </a:majorFont>
      <a:minorFont>
        <a:latin typeface="HGP創英角ｺﾞｼｯｸUB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 algn="ctr">
          <a:solidFill>
            <a:srgbClr val="FF0000"/>
          </a:solidFill>
          <a:round/>
          <a:headEnd/>
          <a:tailEnd/>
        </a:ln>
      </a:spPr>
      <a:bodyPr wrap="square" lIns="90000" tIns="46800" rIns="90000" bIns="46800">
        <a:noAutofit/>
      </a:bodyPr>
      <a:lstStyle>
        <a:defPPr defTabSz="995363">
          <a:defRPr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ctr" defTabSz="9953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創英角ｺﾞｼｯｸUB" pitchFamily="50" charset="-128"/>
            <a:ea typeface="HGP創英角ｺﾞｼｯｸUB" pitchFamily="50" charset="-128"/>
          </a:defRPr>
        </a:defPPr>
      </a:lstStyle>
    </a:lnDef>
    <a:txDef>
      <a:spPr bwMode="auto">
        <a:solidFill>
          <a:srgbClr val="009FF2"/>
        </a:solidFill>
        <a:ln>
          <a:noFill/>
        </a:ln>
        <a:extLst/>
      </a:spPr>
      <a:bodyPr wrap="square" lIns="90000" tIns="0" rIns="90000" bIns="0" anchor="b">
        <a:spAutoFit/>
      </a:bodyPr>
      <a:lstStyle>
        <a:defPPr eaLnBrk="1" hangingPunct="1">
          <a:spcBef>
            <a:spcPct val="50000"/>
          </a:spcBef>
          <a:buNone/>
          <a:defRPr sz="4400" dirty="0">
            <a:solidFill>
              <a:schemeClr val="bg1"/>
            </a:solidFill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>
    <a:extraClrScheme>
      <a:clrScheme name="SB PPT 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 PPT 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 PPT 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 PPT 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 PPT 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 PPT 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 PPT 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 PPT 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 PPT 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 PPT 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 PPT 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 PPT 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 PPT B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5260</TotalTime>
  <Words>269</Words>
  <Application>Microsoft Office PowerPoint</Application>
  <PresentationFormat>A4 210 x 297 mm</PresentationFormat>
  <Paragraphs>78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ＭＳ Ｐゴシック</vt:lpstr>
      <vt:lpstr>メイリオ</vt:lpstr>
      <vt:lpstr>Arial</vt:lpstr>
      <vt:lpstr>Calibri</vt:lpstr>
      <vt:lpstr>Wingdings</vt:lpstr>
      <vt:lpstr>SB PPT B</vt:lpstr>
      <vt:lpstr>原稿仕様書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中尾 定之(SBM マーケティング･コミュニケーション本部)</dc:creator>
  <cp:lastModifiedBy>小島　由起子(SBM サービスコンテンツ本部)</cp:lastModifiedBy>
  <cp:revision>310</cp:revision>
  <dcterms:created xsi:type="dcterms:W3CDTF">2014-12-02T11:43:34Z</dcterms:created>
  <dcterms:modified xsi:type="dcterms:W3CDTF">2017-08-02T00:55:09Z</dcterms:modified>
</cp:coreProperties>
</file>